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9" r:id="rId13"/>
    <p:sldId id="270" r:id="rId14"/>
    <p:sldId id="268" r:id="rId15"/>
    <p:sldId id="266" r:id="rId16"/>
    <p:sldId id="271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4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1542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E4962-06EC-42AD-90A6-4CC42A294341}" type="datetimeFigureOut">
              <a:rPr lang="ru-RU" smtClean="0"/>
              <a:t>02.05.2020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C6D0A-118E-4A74-9908-4B0E2372E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6529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4000">
        <p15:prstTrans prst="drape"/>
      </p:transition>
    </mc:Choice>
    <mc:Fallback>
      <p:transition spd="slow" advClick="0" advTm="1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E4962-06EC-42AD-90A6-4CC42A294341}" type="datetimeFigureOut">
              <a:rPr lang="ru-RU" smtClean="0"/>
              <a:t>02.05.2020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C6D0A-118E-4A74-9908-4B0E2372E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99156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4000">
        <p15:prstTrans prst="drape"/>
      </p:transition>
    </mc:Choice>
    <mc:Fallback>
      <p:transition spd="slow" advClick="0" advTm="1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E4962-06EC-42AD-90A6-4CC42A294341}" type="datetimeFigureOut">
              <a:rPr lang="ru-RU" smtClean="0"/>
              <a:t>02.05.2020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C6D0A-118E-4A74-9908-4B0E2372E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26273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4000">
        <p15:prstTrans prst="drape"/>
      </p:transition>
    </mc:Choice>
    <mc:Fallback>
      <p:transition spd="slow" advClick="0" advTm="1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E4962-06EC-42AD-90A6-4CC42A294341}" type="datetimeFigureOut">
              <a:rPr lang="ru-RU" smtClean="0"/>
              <a:t>02.05.2020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C6D0A-118E-4A74-9908-4B0E2372E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86539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4000">
        <p15:prstTrans prst="drape"/>
      </p:transition>
    </mc:Choice>
    <mc:Fallback>
      <p:transition spd="slow" advClick="0" advTm="1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E4962-06EC-42AD-90A6-4CC42A294341}" type="datetimeFigureOut">
              <a:rPr lang="ru-RU" smtClean="0"/>
              <a:t>02.05.2020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C6D0A-118E-4A74-9908-4B0E2372E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18479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4000">
        <p15:prstTrans prst="drape"/>
      </p:transition>
    </mc:Choice>
    <mc:Fallback>
      <p:transition spd="slow" advClick="0" advTm="1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E4962-06EC-42AD-90A6-4CC42A294341}" type="datetimeFigureOut">
              <a:rPr lang="ru-RU" smtClean="0"/>
              <a:t>02.05.2020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C6D0A-118E-4A74-9908-4B0E2372E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67641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4000">
        <p15:prstTrans prst="drape"/>
      </p:transition>
    </mc:Choice>
    <mc:Fallback>
      <p:transition spd="slow" advClick="0" advTm="1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E4962-06EC-42AD-90A6-4CC42A294341}" type="datetimeFigureOut">
              <a:rPr lang="ru-RU" smtClean="0"/>
              <a:t>02.05.2020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C6D0A-118E-4A74-9908-4B0E2372E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390474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4000">
        <p15:prstTrans prst="drape"/>
      </p:transition>
    </mc:Choice>
    <mc:Fallback>
      <p:transition spd="slow" advClick="0" advTm="1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E4962-06EC-42AD-90A6-4CC42A294341}" type="datetimeFigureOut">
              <a:rPr lang="ru-RU" smtClean="0"/>
              <a:t>02.05.2020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C6D0A-118E-4A74-9908-4B0E2372E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66678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4000">
        <p15:prstTrans prst="drape"/>
      </p:transition>
    </mc:Choice>
    <mc:Fallback>
      <p:transition spd="slow" advClick="0" advTm="1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E4962-06EC-42AD-90A6-4CC42A294341}" type="datetimeFigureOut">
              <a:rPr lang="ru-RU" smtClean="0"/>
              <a:t>02.05.2020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C6D0A-118E-4A74-9908-4B0E2372E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29252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4000">
        <p15:prstTrans prst="drape"/>
      </p:transition>
    </mc:Choice>
    <mc:Fallback>
      <p:transition spd="slow" advClick="0" advTm="1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E4962-06EC-42AD-90A6-4CC42A294341}" type="datetimeFigureOut">
              <a:rPr lang="ru-RU" smtClean="0"/>
              <a:t>02.05.2020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C6D0A-118E-4A74-9908-4B0E2372E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9917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4000">
        <p15:prstTrans prst="drape"/>
      </p:transition>
    </mc:Choice>
    <mc:Fallback>
      <p:transition spd="slow" advClick="0" advTm="1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E4962-06EC-42AD-90A6-4CC42A294341}" type="datetimeFigureOut">
              <a:rPr lang="ru-RU" smtClean="0"/>
              <a:t>02.05.2020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C6D0A-118E-4A74-9908-4B0E2372E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58101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4000">
        <p15:prstTrans prst="drape"/>
      </p:transition>
    </mc:Choice>
    <mc:Fallback>
      <p:transition spd="slow" advClick="0" advTm="1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BE4962-06EC-42AD-90A6-4CC42A294341}" type="datetimeFigureOut">
              <a:rPr lang="ru-RU" smtClean="0"/>
              <a:t>02.05.2020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2C6D0A-118E-4A74-9908-4B0E2372E7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147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4000">
        <p15:prstTrans prst="drape"/>
      </p:transition>
    </mc:Choice>
    <mc:Fallback>
      <p:transition spd="slow" advClick="0" advTm="14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emf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3050" t="3290" r="3344" b="9806"/>
          <a:stretch/>
        </p:blipFill>
        <p:spPr>
          <a:xfrm>
            <a:off x="0" y="34969"/>
            <a:ext cx="6076335" cy="683778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0219" y="235975"/>
            <a:ext cx="5501150" cy="2005780"/>
          </a:xfrm>
        </p:spPr>
        <p:txBody>
          <a:bodyPr>
            <a:normAutofit fontScale="90000"/>
          </a:bodyPr>
          <a:lstStyle/>
          <a:p>
            <a:r>
              <a:rPr lang="ru-RU" sz="4800" b="1" dirty="0" smtClean="0">
                <a:solidFill>
                  <a:srgbClr val="C00000"/>
                </a:solidFill>
              </a:rPr>
              <a:t>Дистанционный классный час:</a:t>
            </a:r>
            <a:br>
              <a:rPr lang="ru-RU" sz="4800" b="1" dirty="0" smtClean="0">
                <a:solidFill>
                  <a:srgbClr val="C00000"/>
                </a:solidFill>
              </a:rPr>
            </a:br>
            <a:r>
              <a:rPr lang="ru-RU" sz="4800" b="1" dirty="0" smtClean="0">
                <a:solidFill>
                  <a:srgbClr val="C00000"/>
                </a:solidFill>
              </a:rPr>
              <a:t>«Фронтовые письма» </a:t>
            </a:r>
            <a:endParaRPr lang="ru-RU" sz="4800" b="1" dirty="0">
              <a:solidFill>
                <a:srgbClr val="C0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28452" y="4498259"/>
            <a:ext cx="3052916" cy="973393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rgbClr val="C00000"/>
                </a:solidFill>
              </a:rPr>
              <a:t>Составила</a:t>
            </a:r>
            <a:r>
              <a:rPr lang="ru-RU" sz="1800" b="1" dirty="0">
                <a:solidFill>
                  <a:srgbClr val="C00000"/>
                </a:solidFill>
              </a:rPr>
              <a:t>: Амирбекова Т. </a:t>
            </a:r>
            <a:r>
              <a:rPr lang="ru-RU" sz="1800" b="1" dirty="0" smtClean="0">
                <a:solidFill>
                  <a:srgbClr val="C00000"/>
                </a:solidFill>
              </a:rPr>
              <a:t>И,                 учитель МБОУ                      Павловская ООШ</a:t>
            </a:r>
            <a:endParaRPr lang="ru-RU" sz="1800" b="1" dirty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6334" y="34970"/>
            <a:ext cx="3067665" cy="682303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157" y="2971080"/>
            <a:ext cx="5938019" cy="7523116"/>
          </a:xfrm>
          <a:prstGeom prst="rect">
            <a:avLst/>
          </a:prstGeom>
        </p:spPr>
      </p:pic>
      <p:pic>
        <p:nvPicPr>
          <p:cNvPr id="7" name="Даниил Соколенко - Фронтовое письмо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1484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4000">
        <p15:prstTrans prst="drape"/>
      </p:transition>
    </mc:Choice>
    <mc:Fallback>
      <p:transition spd="slow" advClick="0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523" r="2048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824" y="-393779"/>
            <a:ext cx="3450635" cy="218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7345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4000">
        <p15:prstTrans prst="drape"/>
      </p:transition>
    </mc:Choice>
    <mc:Fallback>
      <p:transition spd="slow" advClick="0" advTm="1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516" r="12863"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5443" y="-560439"/>
            <a:ext cx="2388009" cy="151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8335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4000">
        <p15:prstTrans prst="drape"/>
      </p:transition>
    </mc:Choice>
    <mc:Fallback>
      <p:transition spd="slow" advClick="0" advTm="1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911" r="10322"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6798" y="-777236"/>
            <a:ext cx="3450635" cy="218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2227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4000">
        <p15:prstTrans prst="drape"/>
      </p:transition>
    </mc:Choice>
    <mc:Fallback>
      <p:transition spd="slow" advClick="0" advTm="1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274" r="9960"/>
          <a:stretch/>
        </p:blipFill>
        <p:spPr>
          <a:xfrm>
            <a:off x="0" y="1"/>
            <a:ext cx="9129854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6798" y="-732992"/>
            <a:ext cx="3450635" cy="218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1533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4000">
        <p15:prstTrans prst="drape"/>
      </p:transition>
    </mc:Choice>
    <mc:Fallback>
      <p:transition spd="slow" advClick="0" advTm="1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6947" t="9515" r="6852" b="8570"/>
          <a:stretch/>
        </p:blipFill>
        <p:spPr>
          <a:xfrm>
            <a:off x="0" y="0"/>
            <a:ext cx="9144000" cy="51134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327" y="-393779"/>
            <a:ext cx="3450635" cy="21886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b="7810"/>
          <a:stretch/>
        </p:blipFill>
        <p:spPr>
          <a:xfrm>
            <a:off x="0" y="4165954"/>
            <a:ext cx="9541962" cy="2692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129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4000">
        <p15:prstTrans prst="drape"/>
      </p:transition>
    </mc:Choice>
    <mc:Fallback>
      <p:transition spd="slow" advClick="0" advTm="1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3928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8000">
        <p15:prstTrans prst="drape"/>
      </p:transition>
    </mc:Choice>
    <mc:Fallback>
      <p:transition spd="slow" advClick="0" advTm="1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9169" y="0"/>
            <a:ext cx="9193169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7475" y="0"/>
            <a:ext cx="48090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6422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20000">
        <p15:prstTrans prst="drape"/>
      </p:transition>
    </mc:Choice>
    <mc:Fallback>
      <p:transition spd="slow" advClick="0" advTm="2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img.photoshop-master.ru/adds/adds10329/10329-preview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https://school41.centerstart.ru/sites/school41.centerstart.ru/files/tmp/all-img/6414.970.jpg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0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833" y="5300836"/>
            <a:ext cx="6223820" cy="171323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33832" y="1533832"/>
            <a:ext cx="6223821" cy="171081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4000" b="1" i="1" dirty="0" smtClean="0">
                <a:solidFill>
                  <a:schemeClr val="accent4">
                    <a:lumMod val="50000"/>
                  </a:schemeClr>
                </a:solidFill>
              </a:rPr>
              <a:t>Цель:                                    воспитание патриотизма; сострадания; уважения к старшему поколению;</a:t>
            </a:r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ru-RU" b="1" i="1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b="1" i="1" dirty="0" smtClean="0">
                <a:solidFill>
                  <a:schemeClr val="accent4">
                    <a:lumMod val="50000"/>
                  </a:schemeClr>
                </a:solidFill>
              </a:rPr>
              <a:t>чувства гордости за всех тех людей, кто не щадя своей жизни, защищал нашу Родину от врага.</a:t>
            </a:r>
            <a:r>
              <a:rPr lang="ru-RU" b="1" i="1" dirty="0"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ru-RU" b="1" i="1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83094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4000">
        <p15:prstTrans prst="drape"/>
      </p:transition>
    </mc:Choice>
    <mc:Fallback>
      <p:transition spd="slow" advClick="0" advTm="1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s://img.photoshop-master.ru/adds/adds10329/10329-preview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https://c7.uihere.com/files/615/0/55/clip-art-line-logo-%D0%B3%D0%B5%D0%BE%D1%80%D0%B3%D0%B8%D0%B5%D0%B2%D1%81%D0%BA%D0%B0%D1%8F-%D0%BB%D0%B5%D0%BD%D1%82%D0%B0.jpg"/>
          <p:cNvPicPr/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418" b="70330" l="10027" r="931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352" t="32378" r="9487" b="29936"/>
          <a:stretch/>
        </p:blipFill>
        <p:spPr bwMode="auto">
          <a:xfrm>
            <a:off x="1371600" y="5043947"/>
            <a:ext cx="6415547" cy="198165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l="5400" t="4928" r="5725" b="4673"/>
          <a:stretch/>
        </p:blipFill>
        <p:spPr>
          <a:xfrm>
            <a:off x="1519345" y="1336763"/>
            <a:ext cx="6267802" cy="3707184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5926602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4000">
        <p15:prstTrans prst="drape"/>
      </p:transition>
    </mc:Choice>
    <mc:Fallback>
      <p:transition spd="slow" advClick="0" advTm="1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253020" cy="683737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t="14184"/>
          <a:stretch/>
        </p:blipFill>
        <p:spPr>
          <a:xfrm>
            <a:off x="4114800" y="1415846"/>
            <a:ext cx="3672348" cy="542153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843927">
            <a:off x="2146297" y="3868224"/>
            <a:ext cx="2280285" cy="350320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661712" y="1415846"/>
            <a:ext cx="5793199" cy="287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5138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4000">
        <p15:prstTrans prst="drape"/>
      </p:transition>
    </mc:Choice>
    <mc:Fallback>
      <p:transition spd="slow" advClick="0" advTm="1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9168"/>
            <a:ext cx="5147187" cy="685763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r="7948" b="6706"/>
          <a:stretch/>
        </p:blipFill>
        <p:spPr>
          <a:xfrm>
            <a:off x="2109019" y="-271889"/>
            <a:ext cx="7034981" cy="712988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147186" y="398206"/>
            <a:ext cx="3613356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Полевая почта </a:t>
            </a:r>
            <a:r>
              <a:rPr lang="ru-RU" sz="3200" dirty="0"/>
              <a:t>с первых дней Великой Отечественной войны стала единственной ниточкой, связывающей солдат-фронтовиков с домом. </a:t>
            </a:r>
          </a:p>
        </p:txBody>
      </p:sp>
    </p:spTree>
    <p:extLst>
      <p:ext uri="{BB962C8B-B14F-4D97-AF65-F5344CB8AC3E}">
        <p14:creationId xmlns:p14="http://schemas.microsoft.com/office/powerpoint/2010/main" val="13397619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4000">
        <p15:prstTrans prst="drape"/>
      </p:transition>
    </mc:Choice>
    <mc:Fallback>
      <p:transition spd="slow" advClick="0" advTm="1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3164" t="-17138" r="1490" b="17138"/>
          <a:stretch/>
        </p:blipFill>
        <p:spPr>
          <a:xfrm>
            <a:off x="0" y="-1002889"/>
            <a:ext cx="5067864" cy="593801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9614" y="597484"/>
            <a:ext cx="1528250" cy="24187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t="10721" b="7440"/>
          <a:stretch/>
        </p:blipFill>
        <p:spPr>
          <a:xfrm>
            <a:off x="0" y="4748981"/>
            <a:ext cx="9144000" cy="210901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191432" y="117988"/>
            <a:ext cx="365760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/>
              <a:t>Письма, полученные из дома, придавали бойцам новые силы, с письмами в нагрудных карманах шли они в атаку на врага. </a:t>
            </a:r>
          </a:p>
        </p:txBody>
      </p:sp>
    </p:spTree>
    <p:extLst>
      <p:ext uri="{BB962C8B-B14F-4D97-AF65-F5344CB8AC3E}">
        <p14:creationId xmlns:p14="http://schemas.microsoft.com/office/powerpoint/2010/main" val="30721409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4000">
        <p15:prstTrans prst="drape"/>
      </p:transition>
    </mc:Choice>
    <mc:Fallback>
      <p:transition spd="slow" advClick="0" advTm="1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6" y="0"/>
            <a:ext cx="9140874" cy="686034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r="7948" b="6706"/>
          <a:stretch/>
        </p:blipFill>
        <p:spPr>
          <a:xfrm rot="10800000">
            <a:off x="-98741" y="-103239"/>
            <a:ext cx="7015734" cy="711038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123" y="2690336"/>
            <a:ext cx="6854877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r>
              <a:rPr lang="ru-RU" sz="2400" b="1" dirty="0" smtClean="0">
                <a:solidFill>
                  <a:schemeClr val="bg1"/>
                </a:solidFill>
              </a:rPr>
              <a:t>Письмо </a:t>
            </a:r>
            <a:r>
              <a:rPr lang="ru-RU" sz="2400" b="1" dirty="0">
                <a:solidFill>
                  <a:schemeClr val="bg1"/>
                </a:solidFill>
              </a:rPr>
              <a:t>в три угла, в два крыла, в две страницы, 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Как только что с облака белая птица 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В ладони к солдату, — и кажется, он </a:t>
            </a:r>
          </a:p>
          <a:p>
            <a:r>
              <a:rPr lang="ru-RU" sz="2400" b="1" dirty="0">
                <a:solidFill>
                  <a:schemeClr val="bg1"/>
                </a:solidFill>
              </a:rPr>
              <a:t>Вот в эту минуту — дома.</a:t>
            </a:r>
          </a:p>
        </p:txBody>
      </p:sp>
    </p:spTree>
    <p:extLst>
      <p:ext uri="{BB962C8B-B14F-4D97-AF65-F5344CB8AC3E}">
        <p14:creationId xmlns:p14="http://schemas.microsoft.com/office/powerpoint/2010/main" val="7340093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4000">
        <p15:prstTrans prst="drape"/>
      </p:transition>
    </mc:Choice>
    <mc:Fallback>
      <p:transition spd="slow" advClick="0" advTm="1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5008" cy="6858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r="7948" b="6706"/>
          <a:stretch/>
        </p:blipFill>
        <p:spPr>
          <a:xfrm>
            <a:off x="2109019" y="-271889"/>
            <a:ext cx="7034981" cy="712988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029200" y="0"/>
            <a:ext cx="3480619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В </a:t>
            </a:r>
            <a:r>
              <a:rPr lang="ru-RU" sz="3200" dirty="0"/>
              <a:t>то далекое военное время за сохранность корреспонденции ложилась огромная ответственность на почтальонов. Их с нетерпением ждали в каждой семье</a:t>
            </a:r>
            <a:r>
              <a:rPr lang="ru-RU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907037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4000">
        <p15:prstTrans prst="drape"/>
      </p:transition>
    </mc:Choice>
    <mc:Fallback>
      <p:transition spd="slow" advClick="0" advTm="1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4198" r="8604" b="6495"/>
          <a:stretch/>
        </p:blipFill>
        <p:spPr>
          <a:xfrm>
            <a:off x="1" y="0"/>
            <a:ext cx="5265174" cy="685800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r="7948" b="6706"/>
          <a:stretch/>
        </p:blipFill>
        <p:spPr>
          <a:xfrm>
            <a:off x="2109019" y="-271889"/>
            <a:ext cx="7034981" cy="712988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161935" y="162232"/>
            <a:ext cx="3038167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Кому – то они приносили письма любви, письма судьбы, письма надежды, письма Победы….. </a:t>
            </a:r>
            <a:r>
              <a:rPr lang="ru-RU" sz="2400" dirty="0" smtClean="0"/>
              <a:t>                  И </a:t>
            </a:r>
            <a:r>
              <a:rPr lang="ru-RU" sz="2400" dirty="0"/>
              <a:t>как нелегко им было вручать адресату </a:t>
            </a:r>
            <a:r>
              <a:rPr lang="ru-RU" sz="2400" dirty="0" smtClean="0"/>
              <a:t>письма-извещения </a:t>
            </a:r>
            <a:r>
              <a:rPr lang="ru-RU" sz="2400" dirty="0"/>
              <a:t>о смерти или «похоронки», которых в то время тоже было немало. </a:t>
            </a:r>
          </a:p>
        </p:txBody>
      </p:sp>
    </p:spTree>
    <p:extLst>
      <p:ext uri="{BB962C8B-B14F-4D97-AF65-F5344CB8AC3E}">
        <p14:creationId xmlns:p14="http://schemas.microsoft.com/office/powerpoint/2010/main" val="1016283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14000">
        <p15:prstTrans prst="drape"/>
      </p:transition>
    </mc:Choice>
    <mc:Fallback>
      <p:transition spd="slow" advClick="0" advTm="1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210</TotalTime>
  <Words>153</Words>
  <Application>Microsoft Office PowerPoint</Application>
  <PresentationFormat>Экран (4:3)</PresentationFormat>
  <Paragraphs>20</Paragraphs>
  <Slides>16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Тема Office</vt:lpstr>
      <vt:lpstr>Дистанционный классный час: «Фронтовые письма» </vt:lpstr>
      <vt:lpstr>      Цель:                                    воспитание патриотизма; сострадания; уважения к старшему поколению; чувства гордости за всех тех людей, кто не щадя своей жизни, защищал нашу Родину от врага.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23</cp:revision>
  <dcterms:created xsi:type="dcterms:W3CDTF">2020-04-30T14:12:16Z</dcterms:created>
  <dcterms:modified xsi:type="dcterms:W3CDTF">2020-05-02T08:45:15Z</dcterms:modified>
</cp:coreProperties>
</file>